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0" r:id="rId2"/>
    <p:sldId id="264" r:id="rId3"/>
    <p:sldId id="259" r:id="rId4"/>
    <p:sldId id="266" r:id="rId5"/>
    <p:sldId id="261" r:id="rId6"/>
    <p:sldId id="265" r:id="rId7"/>
    <p:sldId id="262" r:id="rId8"/>
    <p:sldId id="263" r:id="rId9"/>
    <p:sldId id="267" r:id="rId10"/>
    <p:sldId id="268" r:id="rId11"/>
    <p:sldId id="270" r:id="rId12"/>
    <p:sldId id="269" r:id="rId13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B002F"/>
    <a:srgbClr val="6778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552" y="-3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ohne E-Post</c:v>
                </c:pt>
              </c:strCache>
            </c:strRef>
          </c:tx>
          <c:marker>
            <c:symbol val="none"/>
          </c:marker>
          <c:cat>
            <c:strRef>
              <c:f>Tabelle1!$A$2:$A$13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März</c:v>
                </c:pt>
                <c:pt idx="3">
                  <c:v>April</c:v>
                </c:pt>
                <c:pt idx="4">
                  <c:v>Mai</c:v>
                </c:pt>
                <c:pt idx="5">
                  <c:v>Juni</c:v>
                </c:pt>
                <c:pt idx="6">
                  <c:v>Juli</c:v>
                </c:pt>
                <c:pt idx="7">
                  <c:v>Aug</c:v>
                </c:pt>
                <c:pt idx="8">
                  <c:v>Sep</c:v>
                </c:pt>
                <c:pt idx="9">
                  <c:v>Okt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Tabelle1!$B$2:$B$13</c:f>
              <c:numCache>
                <c:formatCode>#,##0\ "€"</c:formatCode>
                <c:ptCount val="12"/>
                <c:pt idx="0">
                  <c:v>3000</c:v>
                </c:pt>
                <c:pt idx="1">
                  <c:v>6000</c:v>
                </c:pt>
                <c:pt idx="2">
                  <c:v>9000</c:v>
                </c:pt>
                <c:pt idx="3">
                  <c:v>12000</c:v>
                </c:pt>
                <c:pt idx="4">
                  <c:v>15000</c:v>
                </c:pt>
                <c:pt idx="5">
                  <c:v>18000</c:v>
                </c:pt>
                <c:pt idx="6">
                  <c:v>21000</c:v>
                </c:pt>
                <c:pt idx="7">
                  <c:v>24000</c:v>
                </c:pt>
                <c:pt idx="8">
                  <c:v>27000</c:v>
                </c:pt>
                <c:pt idx="9">
                  <c:v>30000</c:v>
                </c:pt>
                <c:pt idx="10">
                  <c:v>33000</c:v>
                </c:pt>
                <c:pt idx="11">
                  <c:v>36000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mit E-Post</c:v>
                </c:pt>
              </c:strCache>
            </c:strRef>
          </c:tx>
          <c:marker>
            <c:symbol val="none"/>
          </c:marker>
          <c:cat>
            <c:strRef>
              <c:f>Tabelle1!$A$2:$A$13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März</c:v>
                </c:pt>
                <c:pt idx="3">
                  <c:v>April</c:v>
                </c:pt>
                <c:pt idx="4">
                  <c:v>Mai</c:v>
                </c:pt>
                <c:pt idx="5">
                  <c:v>Juni</c:v>
                </c:pt>
                <c:pt idx="6">
                  <c:v>Juli</c:v>
                </c:pt>
                <c:pt idx="7">
                  <c:v>Aug</c:v>
                </c:pt>
                <c:pt idx="8">
                  <c:v>Sep</c:v>
                </c:pt>
                <c:pt idx="9">
                  <c:v>Okt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Tabelle1!$C$2:$C$13</c:f>
              <c:numCache>
                <c:formatCode>#,##0\ "€"</c:formatCode>
                <c:ptCount val="12"/>
                <c:pt idx="0">
                  <c:v>6089</c:v>
                </c:pt>
                <c:pt idx="1">
                  <c:v>8267</c:v>
                </c:pt>
                <c:pt idx="2">
                  <c:v>9356</c:v>
                </c:pt>
                <c:pt idx="3">
                  <c:v>10445</c:v>
                </c:pt>
                <c:pt idx="4">
                  <c:v>11534</c:v>
                </c:pt>
                <c:pt idx="5">
                  <c:v>12623</c:v>
                </c:pt>
                <c:pt idx="6">
                  <c:v>13712</c:v>
                </c:pt>
                <c:pt idx="7">
                  <c:v>14801</c:v>
                </c:pt>
                <c:pt idx="8">
                  <c:v>15890</c:v>
                </c:pt>
                <c:pt idx="9">
                  <c:v>16979</c:v>
                </c:pt>
                <c:pt idx="10">
                  <c:v>18068</c:v>
                </c:pt>
                <c:pt idx="11">
                  <c:v>19157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991872"/>
        <c:axId val="52993408"/>
      </c:lineChart>
      <c:catAx>
        <c:axId val="52991872"/>
        <c:scaling>
          <c:orientation val="minMax"/>
        </c:scaling>
        <c:delete val="0"/>
        <c:axPos val="b"/>
        <c:majorTickMark val="out"/>
        <c:minorTickMark val="none"/>
        <c:tickLblPos val="nextTo"/>
        <c:crossAx val="52993408"/>
        <c:crosses val="autoZero"/>
        <c:auto val="1"/>
        <c:lblAlgn val="ctr"/>
        <c:lblOffset val="100"/>
        <c:noMultiLvlLbl val="0"/>
      </c:catAx>
      <c:valAx>
        <c:axId val="52993408"/>
        <c:scaling>
          <c:orientation val="minMax"/>
        </c:scaling>
        <c:delete val="0"/>
        <c:axPos val="l"/>
        <c:majorGridlines/>
        <c:numFmt formatCode="#,##0\ &quot;€&quot;" sourceLinked="1"/>
        <c:majorTickMark val="out"/>
        <c:minorTickMark val="none"/>
        <c:tickLblPos val="nextTo"/>
        <c:crossAx val="52991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370756780402448"/>
          <c:y val="0.6616531787693205"/>
          <c:w val="0.21851465441819773"/>
          <c:h val="0.1674343832020997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094AB-14FD-F842-8C45-2A82FC148EEB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3FD26-6C89-9242-9733-69F9F11A3B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67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C7C03-3158-884F-B0A4-41C8D94853E1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B7C54-8216-A04C-BBF7-49088E66E9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077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Untertitel 2"/>
          <p:cNvSpPr>
            <a:spLocks noGrp="1"/>
          </p:cNvSpPr>
          <p:nvPr>
            <p:ph type="subTitle" idx="1"/>
          </p:nvPr>
        </p:nvSpPr>
        <p:spPr>
          <a:xfrm>
            <a:off x="1371600" y="2411870"/>
            <a:ext cx="6400800" cy="46185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ctr">
              <a:lnSpc>
                <a:spcPts val="3600"/>
              </a:lnSpc>
              <a:spcBef>
                <a:spcPts val="0"/>
              </a:spcBef>
              <a:buNone/>
              <a:defRPr sz="2800" b="0" i="0" spc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23" name="Titel 6"/>
          <p:cNvSpPr>
            <a:spLocks noGrp="1"/>
          </p:cNvSpPr>
          <p:nvPr>
            <p:ph type="title"/>
          </p:nvPr>
        </p:nvSpPr>
        <p:spPr>
          <a:xfrm>
            <a:off x="457200" y="1796800"/>
            <a:ext cx="8229600" cy="540000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>
              <a:lnSpc>
                <a:spcPts val="4000"/>
              </a:lnSpc>
              <a:defRPr sz="3400" b="0" i="0" cap="all">
                <a:solidFill>
                  <a:srgbClr val="009EDF"/>
                </a:solidFill>
                <a:latin typeface="Arial"/>
                <a:cs typeface="Arial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1774825" y="3020800"/>
            <a:ext cx="5594351" cy="2732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400" b="0" i="0">
                <a:latin typeface="Arial"/>
                <a:cs typeface="Arial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9" name="Textfeld 28"/>
          <p:cNvSpPr txBox="1"/>
          <p:nvPr userDrawn="1"/>
        </p:nvSpPr>
        <p:spPr>
          <a:xfrm>
            <a:off x="5991180" y="4837152"/>
            <a:ext cx="290082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Arial"/>
                <a:cs typeface="Arial"/>
              </a:rPr>
              <a:t>www.oxaion.de</a:t>
            </a:r>
          </a:p>
        </p:txBody>
      </p:sp>
      <p:sp>
        <p:nvSpPr>
          <p:cNvPr id="30" name="Datumsplatzhalter 3"/>
          <p:cNvSpPr>
            <a:spLocks noGrp="1"/>
          </p:cNvSpPr>
          <p:nvPr>
            <p:ph type="dt" sz="half" idx="10"/>
          </p:nvPr>
        </p:nvSpPr>
        <p:spPr>
          <a:xfrm>
            <a:off x="252000" y="4837152"/>
            <a:ext cx="2133600" cy="14400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1FEA7D01-19A0-484A-BA9D-295697AF3508}" type="datetime1">
              <a:rPr lang="de-DE" smtClean="0"/>
              <a:t>23.03.2017</a:t>
            </a:fld>
            <a:endParaRPr lang="de-DE" dirty="0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-18000" y="5143500"/>
            <a:ext cx="9180000" cy="0"/>
          </a:xfrm>
          <a:prstGeom prst="line">
            <a:avLst/>
          </a:prstGeom>
          <a:ln w="38100">
            <a:solidFill>
              <a:srgbClr val="DB002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Bild 12" descr="Logo-oxaio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000" y="141482"/>
            <a:ext cx="1080000" cy="44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029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>
          <a:xfrm>
            <a:off x="-18000" y="4914000"/>
            <a:ext cx="9180000" cy="216000"/>
          </a:xfrm>
          <a:prstGeom prst="rect">
            <a:avLst/>
          </a:prstGeom>
          <a:solidFill>
            <a:srgbClr val="6778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 Light"/>
            </a:endParaRPr>
          </a:p>
        </p:txBody>
      </p:sp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252000" y="206768"/>
            <a:ext cx="6924757" cy="38967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3000" cap="all">
                <a:solidFill>
                  <a:srgbClr val="009EDF"/>
                </a:solidFill>
                <a:latin typeface="Arial"/>
                <a:cs typeface="Arial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52000" y="4960445"/>
            <a:ext cx="1030915" cy="1231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7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de-DE" cap="all" dirty="0" smtClean="0"/>
              <a:t>Folie </a:t>
            </a:r>
            <a:fld id="{FFA64128-87CA-8743-99AF-017D9C3C3FE1}" type="slidenum">
              <a:rPr lang="de-DE" smtClean="0"/>
              <a:pPr/>
              <a:t>‹Nr.›</a:t>
            </a:fld>
            <a:r>
              <a:rPr lang="de-DE" dirty="0" smtClean="0"/>
              <a:t> | </a:t>
            </a:r>
            <a:fld id="{D762ED44-1A24-E44F-9880-7EEE19ADD01F}" type="datetime1">
              <a:rPr lang="de-DE" smtClean="0"/>
              <a:pPr/>
              <a:t>23.03.2017</a:t>
            </a:fld>
            <a:endParaRPr lang="de-DE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324963" y="4960445"/>
            <a:ext cx="3567037" cy="1231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r">
              <a:defRPr sz="700" cap="none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 lang="de-DE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252000" y="837000"/>
            <a:ext cx="8686600" cy="2857500"/>
          </a:xfrm>
          <a:prstGeom prst="rect">
            <a:avLst/>
          </a:prstGeom>
        </p:spPr>
        <p:txBody>
          <a:bodyPr lIns="0" tIns="0" rIns="0" bIns="0"/>
          <a:lstStyle>
            <a:lvl1pPr marL="288000" indent="-288000">
              <a:lnSpc>
                <a:spcPts val="2100"/>
              </a:lnSpc>
              <a:spcBef>
                <a:spcPts val="1471"/>
              </a:spcBef>
              <a:spcAft>
                <a:spcPts val="0"/>
              </a:spcAft>
              <a:buClr>
                <a:srgbClr val="DB002F"/>
              </a:buClr>
              <a:buSzPct val="90000"/>
              <a:buFont typeface="Wingdings" charset="2"/>
              <a:buChar char=""/>
              <a:defRPr sz="1600" baseline="0">
                <a:latin typeface="Arial"/>
              </a:defRPr>
            </a:lvl1pPr>
            <a:lvl2pPr marL="576000" indent="-288000">
              <a:lnSpc>
                <a:spcPts val="2100"/>
              </a:lnSpc>
              <a:spcBef>
                <a:spcPts val="1000"/>
              </a:spcBef>
              <a:spcAft>
                <a:spcPts val="0"/>
              </a:spcAft>
              <a:buClr>
                <a:srgbClr val="DB002F"/>
              </a:buClr>
              <a:buSzPct val="120000"/>
              <a:buFont typeface="Lucida Grande"/>
              <a:buChar char="-"/>
              <a:defRPr sz="1600" baseline="0">
                <a:latin typeface="Arial"/>
              </a:defRPr>
            </a:lvl2pPr>
            <a:lvl3pPr marL="792000" indent="-252000">
              <a:lnSpc>
                <a:spcPts val="2100"/>
              </a:lnSpc>
              <a:spcBef>
                <a:spcPts val="1000"/>
              </a:spcBef>
              <a:spcAft>
                <a:spcPts val="0"/>
              </a:spcAft>
              <a:buClr>
                <a:srgbClr val="DB002F"/>
              </a:buClr>
              <a:buFont typeface="Arial"/>
              <a:buChar char="•"/>
              <a:defRPr sz="1600" baseline="0">
                <a:latin typeface="Arial"/>
              </a:defRPr>
            </a:lvl3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pic>
        <p:nvPicPr>
          <p:cNvPr id="18" name="Bild 17" descr="Logo-oxaio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000" y="141482"/>
            <a:ext cx="1080000" cy="448476"/>
          </a:xfrm>
          <a:prstGeom prst="rect">
            <a:avLst/>
          </a:prstGeom>
        </p:spPr>
      </p:pic>
      <p:cxnSp>
        <p:nvCxnSpPr>
          <p:cNvPr id="19" name="Gerade Verbindung 18"/>
          <p:cNvCxnSpPr/>
          <p:nvPr userDrawn="1"/>
        </p:nvCxnSpPr>
        <p:spPr>
          <a:xfrm>
            <a:off x="-18000" y="5143500"/>
            <a:ext cx="9180000" cy="0"/>
          </a:xfrm>
          <a:prstGeom prst="line">
            <a:avLst/>
          </a:prstGeom>
          <a:ln w="38100">
            <a:solidFill>
              <a:srgbClr val="DB002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361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81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Belegversand einfach gemacht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E-Post-Businessbox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Andreas </a:t>
            </a:r>
            <a:r>
              <a:rPr lang="de-DE" dirty="0" err="1" smtClean="0"/>
              <a:t>Hübert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4EBE-BF3E-C74F-9558-E5EBDD95E64F}" type="datetime1">
              <a:rPr lang="de-DE" smtClean="0"/>
              <a:t>23.03.2017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064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muss oxaion tun?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cap="all" smtClean="0"/>
              <a:t>Folie </a:t>
            </a:r>
            <a:fld id="{FFA64128-87CA-8743-99AF-017D9C3C3FE1}" type="slidenum">
              <a:rPr lang="de-DE" smtClean="0"/>
              <a:pPr/>
              <a:t>10</a:t>
            </a:fld>
            <a:r>
              <a:rPr lang="de-DE" smtClean="0"/>
              <a:t> | </a:t>
            </a:r>
            <a:fld id="{D762ED44-1A24-E44F-9880-7EEE19ADD01F}" type="datetime1">
              <a:rPr lang="de-DE" smtClean="0"/>
              <a:pPr/>
              <a:t>23.03.2017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oxaion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2000" y="837000"/>
            <a:ext cx="8686600" cy="3973124"/>
          </a:xfrm>
        </p:spPr>
        <p:txBody>
          <a:bodyPr/>
          <a:lstStyle/>
          <a:p>
            <a:r>
              <a:rPr lang="de-DE" dirty="0" smtClean="0"/>
              <a:t>Ablage der gedruckten PDF-Dokumente definieren und mit dem Druck bestücken</a:t>
            </a:r>
          </a:p>
          <a:p>
            <a:r>
              <a:rPr lang="de-DE" dirty="0" smtClean="0"/>
              <a:t>E-Post-Businessbox arbeitet asynchron darin befindliche Belege ab und verschickt sie automatisch</a:t>
            </a:r>
          </a:p>
          <a:p>
            <a:r>
              <a:rPr lang="de-DE" dirty="0" smtClean="0"/>
              <a:t>Alternativ können Belege mit dem E-Post-Drucker verschickt werden (gleicher Effekt)</a:t>
            </a:r>
          </a:p>
          <a:p>
            <a:r>
              <a:rPr lang="de-DE" dirty="0" smtClean="0"/>
              <a:t>Adressaufbereitung bei Ausländern einrichten (Ländername ausgeschrieben)</a:t>
            </a:r>
          </a:p>
          <a:p>
            <a:endParaRPr lang="de-DE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2720019"/>
            <a:ext cx="3607117" cy="209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763" y="2720019"/>
            <a:ext cx="3335337" cy="1993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05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 </a:t>
            </a:r>
            <a:r>
              <a:rPr lang="de-DE" dirty="0" err="1" smtClean="0"/>
              <a:t>practise</a:t>
            </a:r>
            <a:r>
              <a:rPr lang="de-DE" dirty="0" smtClean="0"/>
              <a:t> </a:t>
            </a:r>
            <a:r>
              <a:rPr lang="de-DE" dirty="0" err="1" smtClean="0"/>
              <a:t>Portakabin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cap="all" smtClean="0"/>
              <a:t>Folie </a:t>
            </a:r>
            <a:fld id="{FFA64128-87CA-8743-99AF-017D9C3C3FE1}" type="slidenum">
              <a:rPr lang="de-DE" smtClean="0"/>
              <a:pPr/>
              <a:t>11</a:t>
            </a:fld>
            <a:r>
              <a:rPr lang="de-DE" smtClean="0"/>
              <a:t> | </a:t>
            </a:r>
            <a:fld id="{D762ED44-1A24-E44F-9880-7EEE19ADD01F}" type="datetime1">
              <a:rPr lang="de-DE" smtClean="0"/>
              <a:pPr/>
              <a:t>23.03.2017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oxaion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2000" y="837000"/>
            <a:ext cx="5354744" cy="2857500"/>
          </a:xfrm>
        </p:spPr>
        <p:txBody>
          <a:bodyPr/>
          <a:lstStyle/>
          <a:p>
            <a:r>
              <a:rPr lang="de-DE" dirty="0" smtClean="0"/>
              <a:t>Monatlich ca. 2.000 Miet-Rechnungen</a:t>
            </a:r>
          </a:p>
          <a:p>
            <a:r>
              <a:rPr lang="de-DE" dirty="0" smtClean="0"/>
              <a:t>Monatlich ca. 200 Mahnungen</a:t>
            </a:r>
          </a:p>
          <a:p>
            <a:r>
              <a:rPr lang="de-DE" dirty="0" smtClean="0"/>
              <a:t>Europaweiter Versand der </a:t>
            </a:r>
            <a:r>
              <a:rPr lang="de-DE" dirty="0" err="1" smtClean="0"/>
              <a:t>oxaion</a:t>
            </a:r>
            <a:r>
              <a:rPr lang="de-DE" dirty="0" smtClean="0"/>
              <a:t>-Belege + Manuelle Word-Briefe über E-Post-Businessbox</a:t>
            </a:r>
          </a:p>
          <a:p>
            <a:r>
              <a:rPr lang="de-DE" dirty="0" smtClean="0"/>
              <a:t>Return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Invest</a:t>
            </a:r>
            <a:r>
              <a:rPr lang="de-DE" dirty="0" smtClean="0"/>
              <a:t>: ca. </a:t>
            </a:r>
            <a:r>
              <a:rPr lang="de-DE" dirty="0"/>
              <a:t>3</a:t>
            </a:r>
            <a:r>
              <a:rPr lang="de-DE" dirty="0" smtClean="0"/>
              <a:t> </a:t>
            </a:r>
            <a:r>
              <a:rPr lang="de-DE" dirty="0" smtClean="0"/>
              <a:t>Monate</a:t>
            </a:r>
          </a:p>
          <a:p>
            <a:endParaRPr 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904" y="776924"/>
            <a:ext cx="2392997" cy="1076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Diagramm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7003404"/>
              </p:ext>
            </p:extLst>
          </p:nvPr>
        </p:nvGraphicFramePr>
        <p:xfrm>
          <a:off x="4320000" y="210693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4664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macht </a:t>
            </a:r>
            <a:r>
              <a:rPr lang="de-DE" dirty="0" err="1" smtClean="0"/>
              <a:t>Portakabin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cap="all" smtClean="0"/>
              <a:t>Folie </a:t>
            </a:r>
            <a:fld id="{FFA64128-87CA-8743-99AF-017D9C3C3FE1}" type="slidenum">
              <a:rPr lang="de-DE" smtClean="0"/>
              <a:pPr/>
              <a:t>12</a:t>
            </a:fld>
            <a:r>
              <a:rPr lang="de-DE" smtClean="0"/>
              <a:t> | </a:t>
            </a:r>
            <a:fld id="{D762ED44-1A24-E44F-9880-7EEE19ADD01F}" type="datetime1">
              <a:rPr lang="de-DE" smtClean="0"/>
              <a:pPr/>
              <a:t>23.03.2017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oxaion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2000" y="837000"/>
            <a:ext cx="4693380" cy="2857500"/>
          </a:xfrm>
        </p:spPr>
        <p:txBody>
          <a:bodyPr/>
          <a:lstStyle/>
          <a:p>
            <a:r>
              <a:rPr lang="de-DE" dirty="0" err="1" smtClean="0"/>
              <a:t>Portakabin</a:t>
            </a:r>
            <a:r>
              <a:rPr lang="de-DE" dirty="0" smtClean="0"/>
              <a:t> vermietet Container</a:t>
            </a:r>
          </a:p>
          <a:p>
            <a:r>
              <a:rPr lang="de-DE" dirty="0" smtClean="0"/>
              <a:t>Monatlicher Rechnungslauf (ohne physischen Druck)</a:t>
            </a:r>
          </a:p>
          <a:p>
            <a:r>
              <a:rPr lang="de-DE" dirty="0" smtClean="0"/>
              <a:t>Kontrolle aller hängengebliebener Rechnungen im Admin-Bereich der E-Post-Businessbox</a:t>
            </a:r>
            <a:endParaRPr lang="de-DE" dirty="0"/>
          </a:p>
          <a:p>
            <a:pPr lvl="1"/>
            <a:r>
              <a:rPr lang="de-DE" dirty="0" smtClean="0"/>
              <a:t>Nach 3 Monaten keine Rechnung mehr fehlerhaft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380" y="1124902"/>
            <a:ext cx="3460704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 &amp; Ziel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cap="all" smtClean="0"/>
              <a:t>Folie </a:t>
            </a:r>
            <a:fld id="{FFA64128-87CA-8743-99AF-017D9C3C3FE1}" type="slidenum">
              <a:rPr lang="de-DE" smtClean="0"/>
              <a:pPr/>
              <a:t>2</a:t>
            </a:fld>
            <a:r>
              <a:rPr lang="de-DE" smtClean="0"/>
              <a:t> | </a:t>
            </a:r>
            <a:fld id="{D762ED44-1A24-E44F-9880-7EEE19ADD01F}" type="datetime1">
              <a:rPr lang="de-DE" smtClean="0"/>
              <a:pPr/>
              <a:t>23.03.2017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oxaion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2000" y="837000"/>
            <a:ext cx="7870920" cy="3658800"/>
          </a:xfrm>
        </p:spPr>
        <p:txBody>
          <a:bodyPr/>
          <a:lstStyle/>
          <a:p>
            <a:r>
              <a:rPr lang="de-DE" dirty="0" smtClean="0"/>
              <a:t>Kosten </a:t>
            </a:r>
            <a:r>
              <a:rPr lang="de-DE" dirty="0" smtClean="0"/>
              <a:t>für Beleg-Versand reduzieren</a:t>
            </a:r>
          </a:p>
          <a:p>
            <a:pPr lvl="1"/>
            <a:r>
              <a:rPr lang="de-DE" dirty="0" smtClean="0"/>
              <a:t>Papier / Kuvert </a:t>
            </a:r>
            <a:r>
              <a:rPr lang="de-DE" dirty="0" smtClean="0"/>
              <a:t>/ Briefmarken</a:t>
            </a:r>
            <a:endParaRPr lang="de-DE" dirty="0" smtClean="0"/>
          </a:p>
          <a:p>
            <a:pPr lvl="1"/>
            <a:r>
              <a:rPr lang="de-DE" dirty="0" smtClean="0"/>
              <a:t>Drucker / Toner / Wartung</a:t>
            </a:r>
          </a:p>
          <a:p>
            <a:pPr lvl="1"/>
            <a:r>
              <a:rPr lang="de-DE" dirty="0" smtClean="0"/>
              <a:t>Arbeitszeiten für Drucken, Falzen, Kuvertieren, Frankieren und zur Post bringen </a:t>
            </a:r>
          </a:p>
          <a:p>
            <a:r>
              <a:rPr lang="de-DE" dirty="0" smtClean="0"/>
              <a:t>Beleg-Versand </a:t>
            </a:r>
            <a:r>
              <a:rPr lang="de-DE" dirty="0" smtClean="0"/>
              <a:t>vereinfachen (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)</a:t>
            </a:r>
          </a:p>
          <a:p>
            <a:r>
              <a:rPr lang="de-DE" dirty="0" smtClean="0"/>
              <a:t>Postalischen Versand outsourcen</a:t>
            </a:r>
          </a:p>
          <a:p>
            <a:r>
              <a:rPr lang="de-DE" dirty="0" smtClean="0"/>
              <a:t>Beratungsleistung </a:t>
            </a:r>
            <a:r>
              <a:rPr lang="de-DE" dirty="0" smtClean="0"/>
              <a:t>von oxaion-Betreuer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438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E-post-Businessbox?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cap="all" smtClean="0"/>
              <a:t>Folie </a:t>
            </a:r>
            <a:fld id="{FFA64128-87CA-8743-99AF-017D9C3C3FE1}" type="slidenum">
              <a:rPr lang="de-DE" smtClean="0"/>
              <a:pPr/>
              <a:t>3</a:t>
            </a:fld>
            <a:r>
              <a:rPr lang="de-DE" smtClean="0"/>
              <a:t> | </a:t>
            </a:r>
            <a:fld id="{D762ED44-1A24-E44F-9880-7EEE19ADD01F}" type="datetime1">
              <a:rPr lang="de-DE" smtClean="0"/>
              <a:pPr/>
              <a:t>23.03.2017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oxaion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E-Post ist eine Serviceleistung der Deutschen Post</a:t>
            </a:r>
          </a:p>
          <a:p>
            <a:r>
              <a:rPr lang="de-DE" dirty="0" smtClean="0"/>
              <a:t>E-Post-Businessbox ist eine Hardware der Deutschen Post und wird ins Firmen-Netzwerk eingebunden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Versand der Briefe / Dokumente / Belege / Verträge usw. </a:t>
            </a:r>
          </a:p>
          <a:p>
            <a:pPr lvl="1"/>
            <a:r>
              <a:rPr lang="de-DE" dirty="0" smtClean="0"/>
              <a:t>Elektronisch in die E-Post-Fächer des Empfängers </a:t>
            </a:r>
          </a:p>
          <a:p>
            <a:pPr lvl="1"/>
            <a:r>
              <a:rPr lang="de-DE" dirty="0" smtClean="0"/>
              <a:t>Als gedrucktes Papier (herkömmlicher Briefversand)</a:t>
            </a:r>
          </a:p>
        </p:txBody>
      </p:sp>
      <p:pic>
        <p:nvPicPr>
          <p:cNvPr id="1026" name="Picture 2" descr="https://www.epost.de/assets/images/content/gk/global/produkt-image-businessbox.2fecb98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886982"/>
            <a:ext cx="2635250" cy="135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74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Grober Ablauf E-Post BB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cap="all" smtClean="0"/>
              <a:t>Folie </a:t>
            </a:r>
            <a:fld id="{FFA64128-87CA-8743-99AF-017D9C3C3FE1}" type="slidenum">
              <a:rPr lang="de-DE" smtClean="0"/>
              <a:pPr/>
              <a:t>4</a:t>
            </a:fld>
            <a:r>
              <a:rPr lang="de-DE" smtClean="0"/>
              <a:t> | </a:t>
            </a:r>
            <a:fld id="{D762ED44-1A24-E44F-9880-7EEE19ADD01F}" type="datetime1">
              <a:rPr lang="de-DE" smtClean="0"/>
              <a:pPr/>
              <a:t>24.03.2017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oxaion</a:t>
            </a:r>
            <a:endParaRPr lang="de-DE" dirty="0"/>
          </a:p>
        </p:txBody>
      </p:sp>
      <p:pic>
        <p:nvPicPr>
          <p:cNvPr id="6" name="Picture 2" descr="https://www.epost.de/assets/images/content/gk/global/produkt-image-businessbox.2fecb98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535" y="2214704"/>
            <a:ext cx="1071245" cy="55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deutschepost.de/etc/designs/dpag_multiscreen/img/social_media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998" y="2014299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nurberlin.de/files1/news/normal_LPYiH4Wjp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757" y="2143241"/>
            <a:ext cx="726411" cy="70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nurberlin.de/files1/news/normal_LPYiH4Wjp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757" y="3290051"/>
            <a:ext cx="726411" cy="70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nurberlin.de/files1/news/normal_LPYiH4Wjp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757" y="996431"/>
            <a:ext cx="726411" cy="70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lussdiagramm: Mehrere Dokumente 2"/>
          <p:cNvSpPr/>
          <p:nvPr/>
        </p:nvSpPr>
        <p:spPr>
          <a:xfrm>
            <a:off x="1798320" y="2037159"/>
            <a:ext cx="1267307" cy="906780"/>
          </a:xfrm>
          <a:prstGeom prst="flowChartMultidocumen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Rechnungen</a:t>
            </a:r>
            <a:endParaRPr lang="de-DE" sz="1200" dirty="0"/>
          </a:p>
        </p:txBody>
      </p:sp>
      <p:pic>
        <p:nvPicPr>
          <p:cNvPr id="13" name="Bild 12" descr="Logo-oxai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266311"/>
            <a:ext cx="1080000" cy="448476"/>
          </a:xfrm>
          <a:prstGeom prst="rect">
            <a:avLst/>
          </a:prstGeom>
        </p:spPr>
      </p:pic>
      <p:cxnSp>
        <p:nvCxnSpPr>
          <p:cNvPr id="7" name="Gerade Verbindung mit Pfeil 6"/>
          <p:cNvCxnSpPr/>
          <p:nvPr/>
        </p:nvCxnSpPr>
        <p:spPr>
          <a:xfrm>
            <a:off x="1463040" y="2490549"/>
            <a:ext cx="228600" cy="4591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3246120" y="2474118"/>
            <a:ext cx="228600" cy="4591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4907280" y="2469527"/>
            <a:ext cx="228600" cy="4591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V="1">
            <a:off x="6438900" y="1455420"/>
            <a:ext cx="563880" cy="101410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6446520" y="2495140"/>
            <a:ext cx="556260" cy="4591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6438900" y="2499731"/>
            <a:ext cx="647700" cy="86830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33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000" y="206768"/>
            <a:ext cx="7282275" cy="389670"/>
          </a:xfrm>
        </p:spPr>
        <p:txBody>
          <a:bodyPr/>
          <a:lstStyle/>
          <a:p>
            <a:r>
              <a:rPr lang="de-DE" sz="2400" dirty="0" smtClean="0"/>
              <a:t>Was sind die Vorteile von </a:t>
            </a:r>
            <a:r>
              <a:rPr lang="de-DE" sz="2400" dirty="0" smtClean="0"/>
              <a:t>E-Post BB</a:t>
            </a:r>
            <a:endParaRPr lang="de-DE" sz="24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cap="all" smtClean="0"/>
              <a:t>Folie </a:t>
            </a:r>
            <a:fld id="{FFA64128-87CA-8743-99AF-017D9C3C3FE1}" type="slidenum">
              <a:rPr lang="de-DE" smtClean="0"/>
              <a:pPr/>
              <a:t>5</a:t>
            </a:fld>
            <a:r>
              <a:rPr lang="de-DE" smtClean="0"/>
              <a:t> | </a:t>
            </a:r>
            <a:fld id="{D762ED44-1A24-E44F-9880-7EEE19ADD01F}" type="datetime1">
              <a:rPr lang="de-DE" smtClean="0"/>
              <a:pPr/>
              <a:t>23.03.2017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oxaion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Digitaler </a:t>
            </a:r>
            <a:r>
              <a:rPr lang="de-DE" dirty="0"/>
              <a:t>Briefversand von jedem Arbeitsplatz, physische Zustellung durch </a:t>
            </a:r>
            <a:r>
              <a:rPr lang="de-DE" dirty="0" smtClean="0"/>
              <a:t>Postboten</a:t>
            </a:r>
          </a:p>
          <a:p>
            <a:r>
              <a:rPr lang="de-DE" dirty="0" smtClean="0"/>
              <a:t>Einfache </a:t>
            </a:r>
            <a:r>
              <a:rPr lang="de-DE" dirty="0"/>
              <a:t>Integration in </a:t>
            </a:r>
            <a:r>
              <a:rPr lang="de-DE" dirty="0" smtClean="0"/>
              <a:t>die Unternehmenssoftware</a:t>
            </a:r>
          </a:p>
          <a:p>
            <a:r>
              <a:rPr lang="de-DE" dirty="0" smtClean="0"/>
              <a:t>Unterstützung für </a:t>
            </a:r>
            <a:r>
              <a:rPr lang="de-DE" dirty="0"/>
              <a:t>den Versand großer </a:t>
            </a:r>
            <a:r>
              <a:rPr lang="de-DE" dirty="0" smtClean="0"/>
              <a:t>Sendungsmengen</a:t>
            </a:r>
          </a:p>
          <a:p>
            <a:r>
              <a:rPr lang="de-DE" dirty="0" smtClean="0"/>
              <a:t>Rechnet sich sehr schnell (ROI) – ab einer gewissen Sendungsmenge bereits ab dem ersten Monat</a:t>
            </a:r>
          </a:p>
          <a:p>
            <a:r>
              <a:rPr lang="de-DE" dirty="0" smtClean="0"/>
              <a:t>Nachteil: oxaion bekommt keine Provision</a:t>
            </a:r>
          </a:p>
        </p:txBody>
      </p:sp>
    </p:spTree>
    <p:extLst>
      <p:ext uri="{BB962C8B-B14F-4D97-AF65-F5344CB8AC3E}">
        <p14:creationId xmlns:p14="http://schemas.microsoft.com/office/powerpoint/2010/main" val="409511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000" y="206768"/>
            <a:ext cx="7282275" cy="389670"/>
          </a:xfrm>
        </p:spPr>
        <p:txBody>
          <a:bodyPr/>
          <a:lstStyle/>
          <a:p>
            <a:r>
              <a:rPr lang="de-DE" sz="2000" dirty="0" smtClean="0"/>
              <a:t>Für wen ist E-Post-Businessbox geeignet?</a:t>
            </a:r>
            <a:endParaRPr lang="de-DE" sz="20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cap="all" smtClean="0"/>
              <a:t>Folie </a:t>
            </a:r>
            <a:fld id="{FFA64128-87CA-8743-99AF-017D9C3C3FE1}" type="slidenum">
              <a:rPr lang="de-DE" smtClean="0"/>
              <a:pPr/>
              <a:t>6</a:t>
            </a:fld>
            <a:r>
              <a:rPr lang="de-DE" smtClean="0"/>
              <a:t> | </a:t>
            </a:r>
            <a:fld id="{D762ED44-1A24-E44F-9880-7EEE19ADD01F}" type="datetime1">
              <a:rPr lang="de-DE" smtClean="0"/>
              <a:pPr/>
              <a:t>23.03.2017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oxaion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2000" y="837000"/>
            <a:ext cx="8686600" cy="872051"/>
          </a:xfrm>
        </p:spPr>
        <p:txBody>
          <a:bodyPr/>
          <a:lstStyle/>
          <a:p>
            <a:r>
              <a:rPr lang="de-DE" dirty="0" smtClean="0"/>
              <a:t>Für alle Unternehmen die viele Belege verschicken (nicht per Email)</a:t>
            </a:r>
          </a:p>
          <a:p>
            <a:r>
              <a:rPr lang="de-DE" dirty="0" smtClean="0"/>
              <a:t>Kleine Beispiel-Rechnung mit Versandvolumen 2000 Briefe / Belege pro Monat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50" y="1709051"/>
            <a:ext cx="5938350" cy="308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12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000" y="206768"/>
            <a:ext cx="7425150" cy="389670"/>
          </a:xfrm>
        </p:spPr>
        <p:txBody>
          <a:bodyPr/>
          <a:lstStyle/>
          <a:p>
            <a:r>
              <a:rPr lang="de-DE" dirty="0" smtClean="0"/>
              <a:t>Was muss ein oxaion-kunden tun?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cap="all" smtClean="0"/>
              <a:t>Folie </a:t>
            </a:r>
            <a:fld id="{FFA64128-87CA-8743-99AF-017D9C3C3FE1}" type="slidenum">
              <a:rPr lang="de-DE" smtClean="0"/>
              <a:pPr/>
              <a:t>7</a:t>
            </a:fld>
            <a:r>
              <a:rPr lang="de-DE" smtClean="0"/>
              <a:t> | </a:t>
            </a:r>
            <a:fld id="{D762ED44-1A24-E44F-9880-7EEE19ADD01F}" type="datetime1">
              <a:rPr lang="de-DE" smtClean="0"/>
              <a:pPr/>
              <a:t>23.03.2017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oxaion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2000" y="836999"/>
            <a:ext cx="8686600" cy="3554025"/>
          </a:xfrm>
        </p:spPr>
        <p:txBody>
          <a:bodyPr/>
          <a:lstStyle/>
          <a:p>
            <a:r>
              <a:rPr lang="de-DE" dirty="0" smtClean="0"/>
              <a:t>E-Post-Businessbox bestellen und einrichten</a:t>
            </a:r>
          </a:p>
          <a:p>
            <a:r>
              <a:rPr lang="de-DE" dirty="0" smtClean="0"/>
              <a:t>E-Post-Businessbox ins Firmen-Netzwerk einbinden</a:t>
            </a:r>
          </a:p>
          <a:p>
            <a:r>
              <a:rPr lang="de-DE" dirty="0" smtClean="0"/>
              <a:t>E-Post-Netzwerkdrucker auf den Rechnern der User installieren</a:t>
            </a:r>
          </a:p>
          <a:p>
            <a:r>
              <a:rPr lang="de-DE" dirty="0" smtClean="0"/>
              <a:t>Verzeichnis bzw. E-Post-Drucker für oxaion-Belege definieren</a:t>
            </a:r>
          </a:p>
          <a:p>
            <a:r>
              <a:rPr lang="de-DE" dirty="0" smtClean="0"/>
              <a:t>Verantwortlichen für die E-Post-Businessbox ernennen</a:t>
            </a:r>
          </a:p>
          <a:p>
            <a:pPr lvl="1"/>
            <a:r>
              <a:rPr lang="de-DE" dirty="0" smtClean="0"/>
              <a:t>Tägliche Überprüfung der </a:t>
            </a:r>
            <a:r>
              <a:rPr lang="de-DE" dirty="0" err="1" smtClean="0"/>
              <a:t>Outbox</a:t>
            </a:r>
            <a:endParaRPr lang="de-DE" dirty="0" smtClean="0"/>
          </a:p>
          <a:p>
            <a:pPr lvl="1"/>
            <a:r>
              <a:rPr lang="de-DE" dirty="0" smtClean="0"/>
              <a:t>Fehlerhandling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862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muss oxaion tun?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cap="all" smtClean="0"/>
              <a:t>Folie </a:t>
            </a:r>
            <a:fld id="{FFA64128-87CA-8743-99AF-017D9C3C3FE1}" type="slidenum">
              <a:rPr lang="de-DE" smtClean="0"/>
              <a:pPr/>
              <a:t>8</a:t>
            </a:fld>
            <a:r>
              <a:rPr lang="de-DE" smtClean="0"/>
              <a:t> | </a:t>
            </a:r>
            <a:fld id="{D762ED44-1A24-E44F-9880-7EEE19ADD01F}" type="datetime1">
              <a:rPr lang="de-DE" smtClean="0"/>
              <a:pPr/>
              <a:t>23.03.2017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oxaion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2000" y="837000"/>
            <a:ext cx="8686600" cy="3986460"/>
          </a:xfrm>
        </p:spPr>
        <p:txBody>
          <a:bodyPr/>
          <a:lstStyle/>
          <a:p>
            <a:r>
              <a:rPr lang="de-DE" dirty="0" smtClean="0"/>
              <a:t>Belege auf die E-Post-Brief Vorlage anpassen (Sperrbereiche)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Firmenlogo ohne </a:t>
            </a:r>
            <a:r>
              <a:rPr lang="de-DE" dirty="0" err="1" smtClean="0"/>
              <a:t>Transparenzen</a:t>
            </a:r>
            <a:r>
              <a:rPr lang="de-DE" dirty="0" smtClean="0"/>
              <a:t> (JPEG) und 100% Skalierung einbinden</a:t>
            </a:r>
          </a:p>
          <a:p>
            <a:r>
              <a:rPr lang="de-DE" dirty="0" err="1" smtClean="0"/>
              <a:t>Transparenzen</a:t>
            </a:r>
            <a:r>
              <a:rPr lang="de-DE" dirty="0" smtClean="0"/>
              <a:t> </a:t>
            </a:r>
            <a:r>
              <a:rPr lang="de-DE" dirty="0" smtClean="0"/>
              <a:t>in den Print-Belegen aktivieren (Eigenschaften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Opaque</a:t>
            </a:r>
            <a:r>
              <a:rPr lang="de-DE" dirty="0" smtClean="0">
                <a:sym typeface="Wingdings" panose="05000000000000000000" pitchFamily="2" charset="2"/>
              </a:rPr>
              <a:t>  Häkchen raus)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1044717"/>
            <a:ext cx="4530725" cy="2519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3" y="4267467"/>
            <a:ext cx="2829877" cy="64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733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muss oxaion tun?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cap="all" smtClean="0"/>
              <a:t>Folie </a:t>
            </a:r>
            <a:fld id="{FFA64128-87CA-8743-99AF-017D9C3C3FE1}" type="slidenum">
              <a:rPr lang="de-DE" smtClean="0"/>
              <a:pPr/>
              <a:t>9</a:t>
            </a:fld>
            <a:r>
              <a:rPr lang="de-DE" smtClean="0"/>
              <a:t> | </a:t>
            </a:r>
            <a:fld id="{D762ED44-1A24-E44F-9880-7EEE19ADD01F}" type="datetime1">
              <a:rPr lang="de-DE" smtClean="0"/>
              <a:pPr/>
              <a:t>23.03.2017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oxaion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2000" y="837000"/>
            <a:ext cx="8686600" cy="848925"/>
          </a:xfrm>
        </p:spPr>
        <p:txBody>
          <a:bodyPr/>
          <a:lstStyle/>
          <a:p>
            <a:r>
              <a:rPr lang="de-DE" dirty="0" smtClean="0"/>
              <a:t>Kontrolle der </a:t>
            </a:r>
            <a:r>
              <a:rPr lang="de-DE" dirty="0" err="1" smtClean="0"/>
              <a:t>Transparenzen</a:t>
            </a:r>
            <a:r>
              <a:rPr lang="de-DE" dirty="0" smtClean="0"/>
              <a:t> im Beleg im </a:t>
            </a:r>
            <a:r>
              <a:rPr lang="de-DE" b="1" dirty="0" smtClean="0"/>
              <a:t>Acrobat-PDF-Reader</a:t>
            </a:r>
            <a:r>
              <a:rPr lang="de-DE" dirty="0" smtClean="0"/>
              <a:t> (Probedruck)</a:t>
            </a:r>
          </a:p>
          <a:p>
            <a:pPr lvl="1"/>
            <a:r>
              <a:rPr lang="de-DE" dirty="0" smtClean="0"/>
              <a:t>Bearbeiten </a:t>
            </a:r>
            <a:r>
              <a:rPr lang="de-DE" dirty="0" smtClean="0">
                <a:sym typeface="Wingdings" panose="05000000000000000000" pitchFamily="2" charset="2"/>
              </a:rPr>
              <a:t> Voreinstellungen  Seitenanzeige  Transparenzraster anzeigen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Grau karierte Darstellung zeigt die </a:t>
            </a:r>
            <a:r>
              <a:rPr lang="de-DE" dirty="0" err="1" smtClean="0">
                <a:sym typeface="Wingdings" panose="05000000000000000000" pitchFamily="2" charset="2"/>
              </a:rPr>
              <a:t>Transparenzen</a:t>
            </a:r>
            <a:r>
              <a:rPr lang="de-DE" dirty="0" smtClean="0">
                <a:sym typeface="Wingdings" panose="05000000000000000000" pitchFamily="2" charset="2"/>
              </a:rPr>
              <a:t> an (es darf nix mehr weiß sein)</a:t>
            </a:r>
            <a:endParaRPr lang="de-D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1886754"/>
            <a:ext cx="3915900" cy="285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1868543"/>
            <a:ext cx="3390899" cy="2874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282915" y="2101393"/>
            <a:ext cx="1657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cap="all" dirty="0">
                <a:solidFill>
                  <a:srgbClr val="009EDF"/>
                </a:solidFill>
                <a:latin typeface="Arial"/>
                <a:ea typeface="+mj-ea"/>
                <a:cs typeface="Arial"/>
              </a:rPr>
              <a:t>Alles richtig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927815" y="2101393"/>
            <a:ext cx="977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cap="all" dirty="0" smtClean="0">
                <a:solidFill>
                  <a:srgbClr val="009EDF"/>
                </a:solidFill>
                <a:latin typeface="Arial"/>
                <a:ea typeface="+mj-ea"/>
                <a:cs typeface="Arial"/>
              </a:rPr>
              <a:t>falsch</a:t>
            </a:r>
            <a:endParaRPr lang="de-DE" sz="1400" b="1" cap="all" dirty="0">
              <a:solidFill>
                <a:srgbClr val="009EDF"/>
              </a:solidFill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388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theme/theme1.xml><?xml version="1.0" encoding="utf-8"?>
<a:theme xmlns:a="http://schemas.openxmlformats.org/drawingml/2006/main" name="oxaion PowerPoint Vorlage BS 16zu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oxaion PowerPoint Vorlage BS 16zu9</Template>
  <TotalTime>0</TotalTime>
  <Words>458</Words>
  <Application>Microsoft Office PowerPoint</Application>
  <PresentationFormat>Bildschirmpräsentation (16:9)</PresentationFormat>
  <Paragraphs>92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oxaion PowerPoint Vorlage BS 16zu9</vt:lpstr>
      <vt:lpstr>E-Post-Businessbox</vt:lpstr>
      <vt:lpstr>Motivation &amp; Ziel</vt:lpstr>
      <vt:lpstr>Was ist E-post-Businessbox?</vt:lpstr>
      <vt:lpstr>Grober Ablauf E-Post BB</vt:lpstr>
      <vt:lpstr>Was sind die Vorteile von E-Post BB</vt:lpstr>
      <vt:lpstr>Für wen ist E-Post-Businessbox geeignet?</vt:lpstr>
      <vt:lpstr>Was muss ein oxaion-kunden tun?</vt:lpstr>
      <vt:lpstr>Was muss oxaion tun?</vt:lpstr>
      <vt:lpstr>Was muss oxaion tun?</vt:lpstr>
      <vt:lpstr>Was muss oxaion tun?</vt:lpstr>
      <vt:lpstr>Best practise Portakabin</vt:lpstr>
      <vt:lpstr>Was macht Portakabin?</vt:lpstr>
    </vt:vector>
  </TitlesOfParts>
  <Company>command Gruppe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E-Post</dc:title>
  <dc:creator>Andreas Huebert</dc:creator>
  <cp:lastModifiedBy>Andreas Huebert</cp:lastModifiedBy>
  <cp:revision>27</cp:revision>
  <cp:lastPrinted>2016-02-10T16:01:46Z</cp:lastPrinted>
  <dcterms:created xsi:type="dcterms:W3CDTF">2017-02-06T13:45:29Z</dcterms:created>
  <dcterms:modified xsi:type="dcterms:W3CDTF">2017-03-24T00:00:31Z</dcterms:modified>
</cp:coreProperties>
</file>